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1" r:id="rId6"/>
    <p:sldId id="264" r:id="rId7"/>
    <p:sldId id="260" r:id="rId8"/>
    <p:sldId id="259" r:id="rId9"/>
    <p:sldId id="266" r:id="rId10"/>
    <p:sldId id="267" r:id="rId11"/>
    <p:sldId id="265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80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637B7-0146-4F3A-A120-0309D1F71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B8AE5B-0BD1-4A65-AF3E-D420722E7F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A0BC6-AF68-46B4-B1C2-CE5A471A2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D42AA-5C1F-43D5-A7FD-ECE7E803679F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DE805-E69D-4302-AB60-9FFC64C50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77040-AB15-48B3-905F-C9E7F8E83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0A7-6AC5-4E0E-BDB0-114025605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8504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694DD-A623-4A60-B483-E18777A42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341DA7-30A2-4969-AE4D-29081517E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171A4-3FF3-42F9-B3B2-EF937786B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D42AA-5C1F-43D5-A7FD-ECE7E803679F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5F2C2-B3A6-44B5-95F0-55CB174BE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F98DA-E060-4721-A2ED-B07161F16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0A7-6AC5-4E0E-BDB0-114025605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6013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752B51-BB21-4023-9A03-0AEB03E764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4D9C3-602F-479C-B3B1-B05E6061F0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F5217-1FEC-48E1-84B4-A895B740E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D42AA-5C1F-43D5-A7FD-ECE7E803679F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B9BED-00A7-45CC-99DD-A01ABEE0A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94063-B70D-4EA5-8B72-5D2DCAE0D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0A7-6AC5-4E0E-BDB0-114025605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365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743CF-D8C8-4112-9B78-D3F501F07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5C178-4FEB-4033-A0BC-7C2062D45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B40BE-CCE0-4D0F-A8AC-FB2723802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D42AA-5C1F-43D5-A7FD-ECE7E803679F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BDD63-991E-4ABB-B553-67934F6D4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30D11-F177-4320-80AA-B5C705F79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0A7-6AC5-4E0E-BDB0-114025605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4820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0079F-1C19-481F-9B01-8FAC57CC8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6F0BF0-8D65-4E6F-AC4A-05852F5A8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39F42-C644-48C4-8230-A4917F482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D42AA-5C1F-43D5-A7FD-ECE7E803679F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84F43-0E28-490A-A9FE-439201433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A4440-CE43-4C4B-975F-F825596CE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0A7-6AC5-4E0E-BDB0-114025605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1053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CBD5D-714C-4614-A3EB-5BA1D0EA9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07804-5BC1-4277-B452-BB118E0DE3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E6BFA8-71EE-47B3-9A14-D2F151A8E6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FDC53-5272-42BC-8AD2-40E3AD8C3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D42AA-5C1F-43D5-A7FD-ECE7E803679F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3D7398-BDA1-4BF8-B5D9-3A4A05BC9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5FFBCE-70CE-4A40-A8F3-6F1F25806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0A7-6AC5-4E0E-BDB0-114025605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1977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2F828-4E3A-49BB-9D54-BD2961FA6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73573A-9188-4DDC-A977-666E4CADF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AA6342-151F-41AE-97FD-C0A7877AB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E21FD-CD50-41F9-9101-06AE6F7DC9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37E406-E5D3-46EE-A5DA-D778D1F6C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DB19B1-1ADF-4BD6-83D6-4431169D4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D42AA-5C1F-43D5-A7FD-ECE7E803679F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E35DD-780E-4C29-96B8-B6DC01970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1D35A-5A16-4E74-BC1D-89A45B7A0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0A7-6AC5-4E0E-BDB0-114025605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6115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8BE4F-AA7F-42D5-AA61-2780CC7F9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3453E7-9C3B-481D-9F9E-60E58C533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D42AA-5C1F-43D5-A7FD-ECE7E803679F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68FCEA-9C64-4105-B114-5F5226BE3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A85D25-F3E6-41D8-A430-0A7F5B241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0A7-6AC5-4E0E-BDB0-114025605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5230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F6951F-5543-4672-9093-36E03FE31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D42AA-5C1F-43D5-A7FD-ECE7E803679F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244228-8284-4531-968E-A88E0793A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9F292-33BE-4BCD-8789-F23BC4E7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0A7-6AC5-4E0E-BDB0-114025605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7467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DDC4C-255D-4652-97FB-A742623AE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739D9-FABD-4556-B6BC-DAACAAA84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0DB73-4BC5-4110-8265-A1C5238826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4B9FA0-B646-42E5-83E9-0A264E445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D42AA-5C1F-43D5-A7FD-ECE7E803679F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74B35-2100-40DE-B6F0-4BD4F0569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416630-34E9-4C2A-94D1-ECE71B8FD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0A7-6AC5-4E0E-BDB0-114025605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6748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06070-4BAB-468F-88B7-78B7D7EF6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30E836-73D0-426B-84AA-57A51CEC3B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584FD-6D8E-4ED0-9356-36E40CD19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5DF2F9-4727-4463-9B6A-1ADAFCA42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D42AA-5C1F-43D5-A7FD-ECE7E803679F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52FCC1-2C32-4954-B149-399CC37CB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C0BC6B-5D9B-41DA-9A76-449BCBA06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0A7-6AC5-4E0E-BDB0-114025605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1647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8F6A36-77B6-4160-9795-FB527CA14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A857F-7313-449C-A908-199C961F6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20B3D-E84A-4A8D-ABFC-56ED86AFB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D42AA-5C1F-43D5-A7FD-ECE7E803679F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17E38-CB8A-4FA7-8DF8-63993B0D5D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E9012-454E-4FEF-9AE7-515EAC60E4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580A7-6AC5-4E0E-BDB0-114025605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4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81FDE-6F4C-4822-BFC9-50E68FA07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8585"/>
            <a:ext cx="9144000" cy="2280134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Grammar Check a Paper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622989-945B-490A-8AC5-C1BFAB58C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48719"/>
            <a:ext cx="9144000" cy="165576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Taylor Tyle</a:t>
            </a:r>
          </a:p>
        </p:txBody>
      </p:sp>
      <p:pic>
        <p:nvPicPr>
          <p:cNvPr id="8204" name="Picture 12" descr="Grammar – MANITOWIKI">
            <a:extLst>
              <a:ext uri="{FF2B5EF4-FFF2-40B4-BE49-F238E27FC236}">
                <a16:creationId xmlns:a16="http://schemas.microsoft.com/office/drawing/2014/main" id="{5E2060A8-3E2C-41FB-8242-389B4A0BF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6" y="3429000"/>
            <a:ext cx="4214191" cy="325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79 Best Grammar Cartoons! images | Grammar humor, Grammar, Teacher ...">
            <a:extLst>
              <a:ext uri="{FF2B5EF4-FFF2-40B4-BE49-F238E27FC236}">
                <a16:creationId xmlns:a16="http://schemas.microsoft.com/office/drawing/2014/main" id="{6D7ECFB4-F7D2-4B9A-A228-F19072542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309" y="3462214"/>
            <a:ext cx="2894404" cy="327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Comic strips, cartoons, and other ways to teaching grammar without ...">
            <a:extLst>
              <a:ext uri="{FF2B5EF4-FFF2-40B4-BE49-F238E27FC236}">
                <a16:creationId xmlns:a16="http://schemas.microsoft.com/office/drawing/2014/main" id="{4AED5A2F-88B3-4FC4-9A22-8F9B4737E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713" y="3462213"/>
            <a:ext cx="4797287" cy="32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23212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7B524D-ED81-4CED-901D-9FD5E1DA7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49" y="-1524001"/>
            <a:ext cx="6897757" cy="91970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3D6DF6-6C6B-4834-A4A8-4805B4ACC6F4}"/>
              </a:ext>
            </a:extLst>
          </p:cNvPr>
          <p:cNvSpPr txBox="1"/>
          <p:nvPr/>
        </p:nvSpPr>
        <p:spPr>
          <a:xfrm>
            <a:off x="9382539" y="2584174"/>
            <a:ext cx="2809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Quotes that are three lines or longer should be in long quote format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E79E33-B378-45E4-899D-DCCA58E9982D}"/>
              </a:ext>
            </a:extLst>
          </p:cNvPr>
          <p:cNvSpPr txBox="1"/>
          <p:nvPr/>
        </p:nvSpPr>
        <p:spPr>
          <a:xfrm>
            <a:off x="9382538" y="5380672"/>
            <a:ext cx="28094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Suggest shortening quotes by using an ellipsis ( . . . ) to take out unnecessary information or by paraphrasing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EE5E7E-32AE-46D1-8CB9-F6FFA7DB0364}"/>
              </a:ext>
            </a:extLst>
          </p:cNvPr>
          <p:cNvSpPr txBox="1"/>
          <p:nvPr/>
        </p:nvSpPr>
        <p:spPr>
          <a:xfrm>
            <a:off x="185530" y="569843"/>
            <a:ext cx="1815548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Another one of my friend’s papers that I graded </a:t>
            </a:r>
            <a:r>
              <a:rPr lang="en-US" dirty="0">
                <a:sym typeface="Wingdings" panose="05000000000000000000" pitchFamily="2" charset="2"/>
              </a:rPr>
              <a:t>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90901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FCCE6-95C1-434C-9D9F-559E0669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does it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976BF-8E01-4A27-9805-884637103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5000 word paper is hard enough to read, especially when its on a topic that is foreign to you. </a:t>
            </a:r>
          </a:p>
          <a:p>
            <a:r>
              <a:rPr lang="en-US" dirty="0"/>
              <a:t>Grammar mistakes can be distracting to your reader!</a:t>
            </a:r>
          </a:p>
          <a:p>
            <a:r>
              <a:rPr lang="en-US" dirty="0"/>
              <a:t>You want your reader to be focused and engaged on your content rather than your mistakes. </a:t>
            </a:r>
          </a:p>
        </p:txBody>
      </p:sp>
      <p:pic>
        <p:nvPicPr>
          <p:cNvPr id="9232" name="Picture 16" descr="Red Pen Png Image Clipart - Clip Art Red Pen, Transparent Png">
            <a:extLst>
              <a:ext uri="{FF2B5EF4-FFF2-40B4-BE49-F238E27FC236}">
                <a16:creationId xmlns:a16="http://schemas.microsoft.com/office/drawing/2014/main" id="{B5376A7E-59B1-4721-B42A-7294BC803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965" y="4001294"/>
            <a:ext cx="3472070" cy="273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90666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91775-A265-464A-B4DC-F2F734D22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143CF-34B8-4A99-8F48-60DD31E51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Giving somebody corrections isn’t mean; it’s helpful. They might be upset that they had so many errors, but they would be more upset if they submitted a grammatically flawed paper to Cambridge. </a:t>
            </a:r>
          </a:p>
          <a:p>
            <a:r>
              <a:rPr lang="en-US" dirty="0"/>
              <a:t>Be nice with your comments. Even if the paper is flawed, it is still a essay that your classmate has worked hard on and dedicated their time to. </a:t>
            </a:r>
          </a:p>
        </p:txBody>
      </p:sp>
      <p:pic>
        <p:nvPicPr>
          <p:cNvPr id="1026" name="Picture 2" descr="Whimsical Practicality Emoji Edible Icing Images 7.5 inch round ...">
            <a:extLst>
              <a:ext uri="{FF2B5EF4-FFF2-40B4-BE49-F238E27FC236}">
                <a16:creationId xmlns:a16="http://schemas.microsoft.com/office/drawing/2014/main" id="{08678CFB-E688-4C46-8F3A-67A1542CF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405" y="3829878"/>
            <a:ext cx="3028122" cy="302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7522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8A04F-CA7E-4562-A0D9-4A7E95992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 and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8F59A-DD5D-40D5-B425-124973507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Even though fancy comment tools on Word are fun, nothing beats a red pen on paper. Grading this way will be so much easier for you and the writer.  </a:t>
            </a:r>
          </a:p>
        </p:txBody>
      </p:sp>
      <p:pic>
        <p:nvPicPr>
          <p:cNvPr id="1026" name="Picture 2" descr="The Importance of a Red Ink Pen |">
            <a:extLst>
              <a:ext uri="{FF2B5EF4-FFF2-40B4-BE49-F238E27FC236}">
                <a16:creationId xmlns:a16="http://schemas.microsoft.com/office/drawing/2014/main" id="{985A10F4-9C64-432D-AE8C-4E26426FC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148013"/>
            <a:ext cx="47625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26491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08C28-BCD0-4312-BE7D-72CDD0345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Grammar Rules</a:t>
            </a:r>
          </a:p>
        </p:txBody>
      </p:sp>
      <p:pic>
        <p:nvPicPr>
          <p:cNvPr id="4100" name="Picture 4" descr="Memes, Jokes and Puns to Teach Your Children Grammar in a Fun Way ...">
            <a:extLst>
              <a:ext uri="{FF2B5EF4-FFF2-40B4-BE49-F238E27FC236}">
                <a16:creationId xmlns:a16="http://schemas.microsoft.com/office/drawing/2014/main" id="{BEAA1654-0DB4-44AA-A60D-A195DE30D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524" y="1730375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62418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E4756-BEB0-4003-B0CE-DB3852DFA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Semicolons and Colons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39ED1-96A4-46C1-8DA6-590FC9C28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sentence </a:t>
            </a:r>
            <a:r>
              <a:rPr lang="en-US" b="1" dirty="0">
                <a:solidFill>
                  <a:srgbClr val="FF0000"/>
                </a:solidFill>
              </a:rPr>
              <a:t>; </a:t>
            </a:r>
            <a:r>
              <a:rPr lang="en-US" dirty="0"/>
              <a:t>Complete sentence</a:t>
            </a:r>
          </a:p>
          <a:p>
            <a:r>
              <a:rPr lang="en-US" dirty="0"/>
              <a:t>Complete sentence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dirty="0"/>
              <a:t> ____________</a:t>
            </a:r>
          </a:p>
          <a:p>
            <a:endParaRPr lang="en-US" dirty="0"/>
          </a:p>
        </p:txBody>
      </p:sp>
      <p:pic>
        <p:nvPicPr>
          <p:cNvPr id="5122" name="Picture 2" descr="Teaching Stuff / Colon vs. Semicolon | Teaching writing, Teaching ...">
            <a:extLst>
              <a:ext uri="{FF2B5EF4-FFF2-40B4-BE49-F238E27FC236}">
                <a16:creationId xmlns:a16="http://schemas.microsoft.com/office/drawing/2014/main" id="{16BF91BF-BD0F-42C2-BEB3-46CA9D841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835" y="3094313"/>
            <a:ext cx="2547648" cy="339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unctuation Basics: The Colon">
            <a:extLst>
              <a:ext uri="{FF2B5EF4-FFF2-40B4-BE49-F238E27FC236}">
                <a16:creationId xmlns:a16="http://schemas.microsoft.com/office/drawing/2014/main" id="{B16E4347-063F-4C87-81FE-ED600755C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809" y="3094313"/>
            <a:ext cx="4531416" cy="339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07474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E42E-F390-4741-9FFC-6A998D175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 Sentences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C0606-0208-4D87-9F94-F4828126A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they were tired. = </a:t>
            </a:r>
            <a:r>
              <a:rPr lang="en-US" dirty="0">
                <a:solidFill>
                  <a:srgbClr val="FF0000"/>
                </a:solidFill>
              </a:rPr>
              <a:t>fragment</a:t>
            </a:r>
            <a:r>
              <a:rPr lang="en-US" dirty="0"/>
              <a:t> </a:t>
            </a:r>
          </a:p>
          <a:p>
            <a:r>
              <a:rPr lang="en-US" dirty="0"/>
              <a:t>Because they were tired, Lily and Erin took a nap. = </a:t>
            </a:r>
            <a:r>
              <a:rPr lang="en-US" dirty="0">
                <a:solidFill>
                  <a:srgbClr val="FF0000"/>
                </a:solidFill>
              </a:rPr>
              <a:t>complete sentence</a:t>
            </a:r>
          </a:p>
          <a:p>
            <a:endParaRPr lang="en-US" dirty="0"/>
          </a:p>
        </p:txBody>
      </p:sp>
      <p:pic>
        <p:nvPicPr>
          <p:cNvPr id="6146" name="Picture 2" descr="Subject And Predicate - Lessons - Tes Teach">
            <a:extLst>
              <a:ext uri="{FF2B5EF4-FFF2-40B4-BE49-F238E27FC236}">
                <a16:creationId xmlns:a16="http://schemas.microsoft.com/office/drawing/2014/main" id="{A44AC859-6AF0-4CA4-AFD6-2850A388A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699" y="2955234"/>
            <a:ext cx="3109123" cy="378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entence Fragments">
            <a:extLst>
              <a:ext uri="{FF2B5EF4-FFF2-40B4-BE49-F238E27FC236}">
                <a16:creationId xmlns:a16="http://schemas.microsoft.com/office/drawing/2014/main" id="{15F78BA0-629D-48FD-965B-B7D9242BE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108" y="2955234"/>
            <a:ext cx="4295639" cy="322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36442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FE8D1-FADE-4D34-BDE3-D60B42224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3E940-8EF7-4569-A6B6-818458742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50565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Commas are your friend!</a:t>
            </a:r>
          </a:p>
          <a:p>
            <a:r>
              <a:rPr lang="en-US" dirty="0"/>
              <a:t>As a grader reading a 5000 word paper, a lack of commas can be exhausting. Give the reader a break! </a:t>
            </a:r>
          </a:p>
          <a:p>
            <a:r>
              <a:rPr lang="en-US" dirty="0"/>
              <a:t>Although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the food wasn’t what he would normally eat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dirty="0"/>
              <a:t>John tried it anyways. </a:t>
            </a:r>
          </a:p>
          <a:p>
            <a:r>
              <a:rPr lang="en-US" dirty="0"/>
              <a:t>Mary wanted some soup</a:t>
            </a:r>
            <a:r>
              <a:rPr lang="en-US" b="1" dirty="0">
                <a:solidFill>
                  <a:srgbClr val="FF0000"/>
                </a:solidFill>
              </a:rPr>
              <a:t>,</a:t>
            </a:r>
            <a:r>
              <a:rPr lang="en-US" dirty="0"/>
              <a:t> as she wasn’t feeling well.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A comma before ‘as’ changes the meaning to because!</a:t>
            </a:r>
          </a:p>
        </p:txBody>
      </p:sp>
      <p:pic>
        <p:nvPicPr>
          <p:cNvPr id="7170" name="Picture 2" descr="Follow These 7 Comma Rules and Readers Will Love You">
            <a:extLst>
              <a:ext uri="{FF2B5EF4-FFF2-40B4-BE49-F238E27FC236}">
                <a16:creationId xmlns:a16="http://schemas.microsoft.com/office/drawing/2014/main" id="{6AFC3EB0-52A1-4A33-9861-8CFF227B8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283" y="0"/>
            <a:ext cx="567171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rammar matters: 1.1 Different reasons why grammar matters ...">
            <a:extLst>
              <a:ext uri="{FF2B5EF4-FFF2-40B4-BE49-F238E27FC236}">
                <a16:creationId xmlns:a16="http://schemas.microsoft.com/office/drawing/2014/main" id="{C1C0BFCA-4CD9-40BE-95CF-2CB9DBDF5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856" y="3657600"/>
            <a:ext cx="5350565" cy="292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9767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66185-322E-4CEA-BBD5-ED94F2489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Wordy Sentences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128C2-B1AD-4746-BE0B-DC12035F5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possible that a wordy sentence is still grammatically correct, but concise writing is an important skill!</a:t>
            </a:r>
          </a:p>
          <a:p>
            <a:r>
              <a:rPr lang="en-US" dirty="0"/>
              <a:t>Show the writer places where they can break up their sentences! You can do this by adding /s in between words or adding a period and three lines under the letter of the next word to capitalize. </a:t>
            </a:r>
          </a:p>
        </p:txBody>
      </p:sp>
      <p:pic>
        <p:nvPicPr>
          <p:cNvPr id="3074" name="Picture 2" descr="Do These 4 Types of Wordiness Ruin Your Content?">
            <a:extLst>
              <a:ext uri="{FF2B5EF4-FFF2-40B4-BE49-F238E27FC236}">
                <a16:creationId xmlns:a16="http://schemas.microsoft.com/office/drawing/2014/main" id="{6311206B-2D9F-42AA-A36C-031FD0D92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108175"/>
            <a:ext cx="5619750" cy="264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73009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3CB38-1084-4AE4-9C78-2358B5D36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 Cuts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21054-1CF4-4B01-A059-627332D53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913" y="1812373"/>
            <a:ext cx="5332896" cy="4351338"/>
          </a:xfrm>
        </p:spPr>
        <p:txBody>
          <a:bodyPr/>
          <a:lstStyle/>
          <a:p>
            <a:r>
              <a:rPr lang="en-US" b="1" dirty="0" err="1"/>
              <a:t>Awk</a:t>
            </a:r>
            <a:r>
              <a:rPr lang="en-US" b="1" dirty="0"/>
              <a:t>-</a:t>
            </a:r>
            <a:r>
              <a:rPr lang="en-US" dirty="0"/>
              <a:t> awkward phrasing </a:t>
            </a:r>
          </a:p>
          <a:p>
            <a:r>
              <a:rPr lang="en-US" b="1" dirty="0"/>
              <a:t>Frag-</a:t>
            </a:r>
            <a:r>
              <a:rPr lang="en-US" dirty="0"/>
              <a:t> Fragment </a:t>
            </a:r>
          </a:p>
          <a:p>
            <a:r>
              <a:rPr lang="en-US" b="1" dirty="0"/>
              <a:t>Circle</a:t>
            </a:r>
            <a:r>
              <a:rPr lang="en-US" dirty="0"/>
              <a:t> spelling errors</a:t>
            </a:r>
          </a:p>
          <a:p>
            <a:r>
              <a:rPr lang="en-US" b="1" dirty="0"/>
              <a:t>Three lines under a letter- </a:t>
            </a:r>
            <a:r>
              <a:rPr lang="en-US" dirty="0"/>
              <a:t>capitalize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A Lesson From Teachers: Is Red The Color Of A Creativity Killer?">
            <a:extLst>
              <a:ext uri="{FF2B5EF4-FFF2-40B4-BE49-F238E27FC236}">
                <a16:creationId xmlns:a16="http://schemas.microsoft.com/office/drawing/2014/main" id="{233D4EF5-941C-467A-AF35-1A472D8A1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261" y="1690688"/>
            <a:ext cx="5924826" cy="333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73339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BD6E96-F314-4BE6-AC27-4CD3AFC1A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" y="-3502439"/>
            <a:ext cx="12284764" cy="138628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2CE6EA-E8E0-4799-8C54-7493C68736AA}"/>
              </a:ext>
            </a:extLst>
          </p:cNvPr>
          <p:cNvSpPr txBox="1"/>
          <p:nvPr/>
        </p:nvSpPr>
        <p:spPr>
          <a:xfrm>
            <a:off x="834888" y="1590261"/>
            <a:ext cx="229262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Stylistic writing / sentence variety is so important!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9F8911-E8BD-4A9B-93C3-5FA5CAC6C576}"/>
              </a:ext>
            </a:extLst>
          </p:cNvPr>
          <p:cNvSpPr txBox="1"/>
          <p:nvPr/>
        </p:nvSpPr>
        <p:spPr>
          <a:xfrm>
            <a:off x="9979285" y="1462062"/>
            <a:ext cx="179567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Add in those missing words to help with clarity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89AA56-D9C2-4C94-9423-256DA0DBD463}"/>
              </a:ext>
            </a:extLst>
          </p:cNvPr>
          <p:cNvSpPr txBox="1"/>
          <p:nvPr/>
        </p:nvSpPr>
        <p:spPr>
          <a:xfrm>
            <a:off x="8760085" y="3776870"/>
            <a:ext cx="2438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There/Their/They’re!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A05B6A-FBFD-4E53-A64A-D448F4F67C1F}"/>
              </a:ext>
            </a:extLst>
          </p:cNvPr>
          <p:cNvSpPr txBox="1"/>
          <p:nvPr/>
        </p:nvSpPr>
        <p:spPr>
          <a:xfrm>
            <a:off x="8202036" y="6165550"/>
            <a:ext cx="283596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 could’ve written ‘</a:t>
            </a:r>
            <a:r>
              <a:rPr lang="en-US" dirty="0" err="1"/>
              <a:t>awk</a:t>
            </a:r>
            <a:r>
              <a:rPr lang="en-US" dirty="0"/>
              <a:t>’ but we’re friends so it’s okay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51DD2C5-9DA6-48B1-AFA8-98EBEB267E5B}"/>
              </a:ext>
            </a:extLst>
          </p:cNvPr>
          <p:cNvCxnSpPr>
            <a:stCxn id="7" idx="3"/>
          </p:cNvCxnSpPr>
          <p:nvPr/>
        </p:nvCxnSpPr>
        <p:spPr>
          <a:xfrm>
            <a:off x="3127514" y="2051926"/>
            <a:ext cx="1378225" cy="57200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C39061C-E50F-41E5-AE82-298C385FB3AD}"/>
              </a:ext>
            </a:extLst>
          </p:cNvPr>
          <p:cNvCxnSpPr/>
          <p:nvPr/>
        </p:nvCxnSpPr>
        <p:spPr>
          <a:xfrm>
            <a:off x="3127514" y="1775791"/>
            <a:ext cx="6042990" cy="104692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193E741-DF2A-42D2-8800-C9196565C9CB}"/>
              </a:ext>
            </a:extLst>
          </p:cNvPr>
          <p:cNvCxnSpPr/>
          <p:nvPr/>
        </p:nvCxnSpPr>
        <p:spPr>
          <a:xfrm flipH="1" flipV="1">
            <a:off x="7222435" y="3776870"/>
            <a:ext cx="1537650" cy="18553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CB433BF-4EAA-40BA-9212-0D897E82718D}"/>
              </a:ext>
            </a:extLst>
          </p:cNvPr>
          <p:cNvCxnSpPr/>
          <p:nvPr/>
        </p:nvCxnSpPr>
        <p:spPr>
          <a:xfrm>
            <a:off x="10363200" y="2385392"/>
            <a:ext cx="835285" cy="23853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CE9555B-11D8-4B55-BFBD-A5176EDA9EA2}"/>
              </a:ext>
            </a:extLst>
          </p:cNvPr>
          <p:cNvCxnSpPr/>
          <p:nvPr/>
        </p:nvCxnSpPr>
        <p:spPr>
          <a:xfrm flipV="1">
            <a:off x="10877120" y="6082748"/>
            <a:ext cx="479992" cy="52424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151D4B2-71BF-4AC7-942A-35937AF3F4FF}"/>
              </a:ext>
            </a:extLst>
          </p:cNvPr>
          <p:cNvSpPr txBox="1"/>
          <p:nvPr/>
        </p:nvSpPr>
        <p:spPr>
          <a:xfrm>
            <a:off x="2445026" y="236020"/>
            <a:ext cx="7407965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Here is a paper that I graded this past year.</a:t>
            </a:r>
          </a:p>
        </p:txBody>
      </p:sp>
    </p:spTree>
    <p:extLst>
      <p:ext uri="{BB962C8B-B14F-4D97-AF65-F5344CB8AC3E}">
        <p14:creationId xmlns:p14="http://schemas.microsoft.com/office/powerpoint/2010/main" val="254183115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440</Words>
  <Application>Microsoft Office PowerPoint</Application>
  <PresentationFormat>Widescreen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How to Grammar Check a Paper</vt:lpstr>
      <vt:lpstr>Pen and Paper</vt:lpstr>
      <vt:lpstr>Basic Grammar Rules</vt:lpstr>
      <vt:lpstr>Semicolons and Colons </vt:lpstr>
      <vt:lpstr>Complete Sentences</vt:lpstr>
      <vt:lpstr>Commas</vt:lpstr>
      <vt:lpstr>Wordy Sentences</vt:lpstr>
      <vt:lpstr>Short Cuts</vt:lpstr>
      <vt:lpstr>PowerPoint Presentation</vt:lpstr>
      <vt:lpstr>PowerPoint Presentation</vt:lpstr>
      <vt:lpstr>Why does it matter?</vt:lpstr>
      <vt:lpstr>Remember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Grammar Check a Paper</dc:title>
  <dc:creator>Taylor Tyle</dc:creator>
  <cp:lastModifiedBy>Crihfield Sandy</cp:lastModifiedBy>
  <cp:revision>21</cp:revision>
  <dcterms:created xsi:type="dcterms:W3CDTF">2020-04-29T18:33:34Z</dcterms:created>
  <dcterms:modified xsi:type="dcterms:W3CDTF">2020-11-30T21:08:04Z</dcterms:modified>
</cp:coreProperties>
</file>